
<file path=[Content_Types].xml><?xml version="1.0" encoding="utf-8"?>
<Types xmlns="http://schemas.openxmlformats.org/package/2006/content-types">
  <Default Extension="png" ContentType="image/png"/>
  <Default Extension="tmp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9"/>
  </p:notesMasterIdLst>
  <p:sldIdLst>
    <p:sldId id="547" r:id="rId4"/>
    <p:sldId id="510" r:id="rId5"/>
    <p:sldId id="524" r:id="rId6"/>
    <p:sldId id="544" r:id="rId7"/>
    <p:sldId id="526" r:id="rId8"/>
    <p:sldId id="546" r:id="rId9"/>
    <p:sldId id="527" r:id="rId10"/>
    <p:sldId id="535" r:id="rId11"/>
    <p:sldId id="502" r:id="rId12"/>
    <p:sldId id="497" r:id="rId13"/>
    <p:sldId id="533" r:id="rId14"/>
    <p:sldId id="536" r:id="rId15"/>
    <p:sldId id="507" r:id="rId16"/>
    <p:sldId id="501" r:id="rId17"/>
    <p:sldId id="548" r:id="rId18"/>
  </p:sldIdLst>
  <p:sldSz cx="9144000" cy="5143500" type="screen16x9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黑体" pitchFamily="49" charset="-122"/>
      <p:regular r:id="rId24"/>
    </p:embeddedFont>
    <p:embeddedFont>
      <p:font typeface="幼圆" pitchFamily="49" charset="-122"/>
      <p:regular r:id="rId25"/>
    </p:embeddedFont>
    <p:embeddedFont>
      <p:font typeface="楷体" pitchFamily="49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9556" autoAdjust="0"/>
  </p:normalViewPr>
  <p:slideViewPr>
    <p:cSldViewPr>
      <p:cViewPr>
        <p:scale>
          <a:sx n="110" d="100"/>
          <a:sy n="110" d="100"/>
        </p:scale>
        <p:origin x="-72" y="-168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12" Type="http://schemas.openxmlformats.org/officeDocument/2006/relationships/image" Target="../media/image58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11" Type="http://schemas.openxmlformats.org/officeDocument/2006/relationships/image" Target="../media/image57.wmf"/><Relationship Id="rId5" Type="http://schemas.openxmlformats.org/officeDocument/2006/relationships/image" Target="../media/image51.wmf"/><Relationship Id="rId10" Type="http://schemas.openxmlformats.org/officeDocument/2006/relationships/image" Target="../media/image56.wmf"/><Relationship Id="rId4" Type="http://schemas.openxmlformats.org/officeDocument/2006/relationships/image" Target="../media/image50.wmf"/><Relationship Id="rId9" Type="http://schemas.openxmlformats.org/officeDocument/2006/relationships/image" Target="../media/image5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35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08587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065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42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58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29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87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012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86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860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932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0554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81035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593611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6367302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9671516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8107378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5730923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195774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1902739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232152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700600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14535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302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4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09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40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51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09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01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872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77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97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93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42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68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098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9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17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90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37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7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76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25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80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44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25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8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25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031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232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78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24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11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8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73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42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681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67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171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787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5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37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10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03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52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94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542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556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51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5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6127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25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5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92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477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408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74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87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492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244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36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2004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28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4603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0533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72068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3847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7995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067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6913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5599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901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9529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971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942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3156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67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861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43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82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36815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493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6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08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77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121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23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97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59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559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97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82962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317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909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752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86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831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23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246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718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595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8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94813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78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73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83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8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024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22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561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806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25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5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和小数的互化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8800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和小数的互化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059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分数的意义和性质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2933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15.xml"/><Relationship Id="rId7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4.emf"/><Relationship Id="rId5" Type="http://schemas.openxmlformats.org/officeDocument/2006/relationships/slide" Target="slide2.xml"/><Relationship Id="rId10" Type="http://schemas.openxmlformats.org/officeDocument/2006/relationships/image" Target="../media/image5.png"/><Relationship Id="rId4" Type="http://schemas.openxmlformats.org/officeDocument/2006/relationships/slide" Target="slide3.xml"/><Relationship Id="rId9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46.wmf"/><Relationship Id="rId3" Type="http://schemas.openxmlformats.org/officeDocument/2006/relationships/image" Target="../media/image39.jpeg"/><Relationship Id="rId7" Type="http://schemas.openxmlformats.org/officeDocument/2006/relationships/image" Target="../media/image43.wmf"/><Relationship Id="rId12" Type="http://schemas.openxmlformats.org/officeDocument/2006/relationships/oleObject" Target="../embeddings/oleObject2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45.wmf"/><Relationship Id="rId5" Type="http://schemas.openxmlformats.org/officeDocument/2006/relationships/image" Target="../media/image42.w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44.wmf"/><Relationship Id="rId1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oleObject" Target="../embeddings/oleObject32.bin"/><Relationship Id="rId18" Type="http://schemas.openxmlformats.org/officeDocument/2006/relationships/oleObject" Target="../embeddings/oleObject34.bin"/><Relationship Id="rId26" Type="http://schemas.openxmlformats.org/officeDocument/2006/relationships/oleObject" Target="../embeddings/oleObject38.bin"/><Relationship Id="rId3" Type="http://schemas.openxmlformats.org/officeDocument/2006/relationships/oleObject" Target="../embeddings/oleObject27.bin"/><Relationship Id="rId21" Type="http://schemas.openxmlformats.org/officeDocument/2006/relationships/image" Target="../media/image55.wmf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51.wmf"/><Relationship Id="rId17" Type="http://schemas.openxmlformats.org/officeDocument/2006/relationships/image" Target="../media/image53.wmf"/><Relationship Id="rId25" Type="http://schemas.openxmlformats.org/officeDocument/2006/relationships/image" Target="../media/image57.wmf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33.bin"/><Relationship Id="rId20" Type="http://schemas.openxmlformats.org/officeDocument/2006/relationships/oleObject" Target="../embeddings/oleObject35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31.bin"/><Relationship Id="rId24" Type="http://schemas.openxmlformats.org/officeDocument/2006/relationships/oleObject" Target="../embeddings/oleObject37.bin"/><Relationship Id="rId5" Type="http://schemas.openxmlformats.org/officeDocument/2006/relationships/oleObject" Target="../embeddings/oleObject28.bin"/><Relationship Id="rId15" Type="http://schemas.openxmlformats.org/officeDocument/2006/relationships/image" Target="../media/image17.jpeg"/><Relationship Id="rId23" Type="http://schemas.openxmlformats.org/officeDocument/2006/relationships/image" Target="../media/image56.wmf"/><Relationship Id="rId10" Type="http://schemas.openxmlformats.org/officeDocument/2006/relationships/image" Target="../media/image50.wmf"/><Relationship Id="rId19" Type="http://schemas.openxmlformats.org/officeDocument/2006/relationships/image" Target="../media/image54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52.wmf"/><Relationship Id="rId22" Type="http://schemas.openxmlformats.org/officeDocument/2006/relationships/oleObject" Target="../embeddings/oleObject36.bin"/><Relationship Id="rId27" Type="http://schemas.openxmlformats.org/officeDocument/2006/relationships/image" Target="../media/image5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image" Target="../media/image7.jpeg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19.png"/><Relationship Id="rId4" Type="http://schemas.openxmlformats.org/officeDocument/2006/relationships/image" Target="../media/image61.png"/><Relationship Id="rId9" Type="http://schemas.openxmlformats.org/officeDocument/2006/relationships/oleObject" Target="../embeddings/oleObject4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14.wmf"/><Relationship Id="rId3" Type="http://schemas.openxmlformats.org/officeDocument/2006/relationships/image" Target="../media/image15.png"/><Relationship Id="rId21" Type="http://schemas.openxmlformats.org/officeDocument/2006/relationships/image" Target="../media/image20.jpe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3.wmf"/><Relationship Id="rId20" Type="http://schemas.openxmlformats.org/officeDocument/2006/relationships/image" Target="../media/image19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17.jpeg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10.wmf"/><Relationship Id="rId19" Type="http://schemas.openxmlformats.org/officeDocument/2006/relationships/image" Target="../media/image18.png"/><Relationship Id="rId4" Type="http://schemas.openxmlformats.org/officeDocument/2006/relationships/image" Target="../media/image16.tmp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oleObject" Target="../embeddings/oleObject7.bin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18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3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3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39.jpeg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3" action="ppaction://hlinksldjump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4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5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9143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分数和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小数的互化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7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8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9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124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41225" y="609057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50800" y="461420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340940" y="638620"/>
            <a:ext cx="8191500" cy="46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把小数化成分数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33028" y="1210397"/>
            <a:ext cx="6910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0.7     0.19    0.83    0.07     0.123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181700" y="2464058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1493068" y="1685002"/>
            <a:ext cx="6334125" cy="3046988"/>
            <a:chOff x="1712913" y="1671238"/>
            <a:chExt cx="6334125" cy="3046988"/>
          </a:xfrm>
        </p:grpSpPr>
        <p:graphicFrame>
          <p:nvGraphicFramePr>
            <p:cNvPr id="61" name="对象 6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63920734"/>
                </p:ext>
              </p:extLst>
            </p:nvPr>
          </p:nvGraphicFramePr>
          <p:xfrm>
            <a:off x="2454996" y="1885932"/>
            <a:ext cx="332539" cy="636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5" name="Equation" r:id="rId4" imgW="317160" imgH="609480" progId="Equation.DSMT4">
                    <p:embed/>
                  </p:oleObj>
                </mc:Choice>
                <mc:Fallback>
                  <p:oleObj name="Equation" r:id="rId4" imgW="317160" imgH="609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54996" y="1885932"/>
                          <a:ext cx="332539" cy="6364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" name="对象 6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44510920"/>
                </p:ext>
              </p:extLst>
            </p:nvPr>
          </p:nvGraphicFramePr>
          <p:xfrm>
            <a:off x="5601345" y="1788307"/>
            <a:ext cx="469900" cy="661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6" name="公式" r:id="rId6" imgW="279360" imgH="393480" progId="Equation.3">
                    <p:embed/>
                  </p:oleObj>
                </mc:Choice>
                <mc:Fallback>
                  <p:oleObj name="公式" r:id="rId6" imgW="27936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01345" y="1788307"/>
                          <a:ext cx="469900" cy="6619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" name="对象 6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64909198"/>
                </p:ext>
              </p:extLst>
            </p:nvPr>
          </p:nvGraphicFramePr>
          <p:xfrm>
            <a:off x="2627784" y="2685990"/>
            <a:ext cx="469900" cy="660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7" name="公式" r:id="rId8" imgW="279360" imgH="393480" progId="Equation.3">
                    <p:embed/>
                  </p:oleObj>
                </mc:Choice>
                <mc:Fallback>
                  <p:oleObj name="公式" r:id="rId8" imgW="27936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27784" y="2685990"/>
                          <a:ext cx="469900" cy="660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6" name="组合 15"/>
            <p:cNvGrpSpPr/>
            <p:nvPr/>
          </p:nvGrpSpPr>
          <p:grpSpPr>
            <a:xfrm>
              <a:off x="1712913" y="1671238"/>
              <a:ext cx="6334125" cy="3046988"/>
              <a:chOff x="1712913" y="716550"/>
              <a:chExt cx="6334125" cy="3046988"/>
            </a:xfrm>
          </p:grpSpPr>
          <p:sp>
            <p:nvSpPr>
              <p:cNvPr id="60" name="文本框 7"/>
              <p:cNvSpPr txBox="1">
                <a:spLocks noChangeArrowheads="1"/>
              </p:cNvSpPr>
              <p:nvPr/>
            </p:nvSpPr>
            <p:spPr bwMode="auto">
              <a:xfrm>
                <a:off x="1712913" y="716550"/>
                <a:ext cx="6334125" cy="3046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>
                  <a:lnSpc>
                    <a:spcPct val="200000"/>
                  </a:lnSpc>
                </a:pP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0.7=              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sym typeface="宋体" pitchFamily="2" charset="-122"/>
                  </a:rPr>
                  <a:t>0.19=</a:t>
                </a:r>
                <a:endPara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sym typeface="宋体" pitchFamily="2" charset="-122"/>
                  </a:rPr>
                  <a:t>0.83=              0.07=</a:t>
                </a:r>
                <a:endPara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sym typeface="宋体" pitchFamily="2" charset="-122"/>
                  </a:rPr>
                  <a:t>0.123=</a:t>
                </a:r>
                <a:endPara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endParaRPr>
              </a:p>
              <a:p>
                <a:pPr>
                  <a:lnSpc>
                    <a:spcPct val="200000"/>
                  </a:lnSpc>
                </a:pPr>
                <a:endPara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endParaRPr>
              </a:p>
            </p:txBody>
          </p:sp>
          <p:graphicFrame>
            <p:nvGraphicFramePr>
              <p:cNvPr id="11" name="对象 10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20892949"/>
                  </p:ext>
                </p:extLst>
              </p:nvPr>
            </p:nvGraphicFramePr>
            <p:xfrm>
              <a:off x="5508104" y="1819171"/>
              <a:ext cx="469900" cy="66198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88" name="公式" r:id="rId10" imgW="279360" imgH="393480" progId="Equation.3">
                      <p:embed/>
                    </p:oleObj>
                  </mc:Choice>
                  <mc:Fallback>
                    <p:oleObj name="公式" r:id="rId10" imgW="279360" imgH="393480" progId="Equation.3">
                      <p:embed/>
                      <p:pic>
                        <p:nvPicPr>
                          <p:cNvPr id="0" name="对象 6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508104" y="1819171"/>
                            <a:ext cx="469900" cy="66198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2" name="对象 11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88564061"/>
                  </p:ext>
                </p:extLst>
              </p:nvPr>
            </p:nvGraphicFramePr>
            <p:xfrm>
              <a:off x="2743200" y="2481158"/>
              <a:ext cx="598488" cy="660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89" name="公式" r:id="rId12" imgW="355320" imgH="393480" progId="Equation.3">
                      <p:embed/>
                    </p:oleObj>
                  </mc:Choice>
                  <mc:Fallback>
                    <p:oleObj name="公式" r:id="rId12" imgW="355320" imgH="393480" progId="Equation.3">
                      <p:embed/>
                      <p:pic>
                        <p:nvPicPr>
                          <p:cNvPr id="0" name="对象 6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43200" y="2481158"/>
                            <a:ext cx="598488" cy="6604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37" y="2104110"/>
            <a:ext cx="1156586" cy="16574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9837" y="572641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649412" y="425004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55576" y="555526"/>
            <a:ext cx="6898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把分数化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成小数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 dirty="0" smtClean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4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rPr>
              <a:t>除不尽的保留三位小数</a:t>
            </a:r>
            <a:r>
              <a:rPr lang="zh-CN" altLang="en-US" sz="2400" b="1" dirty="0" smtClean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7871" y="1736279"/>
            <a:ext cx="2157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49161" name="组合 49160"/>
          <p:cNvGrpSpPr/>
          <p:nvPr/>
        </p:nvGrpSpPr>
        <p:grpSpPr>
          <a:xfrm>
            <a:off x="1619672" y="1234439"/>
            <a:ext cx="4332288" cy="656059"/>
            <a:chOff x="1394449" y="1563688"/>
            <a:chExt cx="4332288" cy="656059"/>
          </a:xfrm>
        </p:grpSpPr>
        <p:grpSp>
          <p:nvGrpSpPr>
            <p:cNvPr id="49160" name="组合 49159"/>
            <p:cNvGrpSpPr/>
            <p:nvPr/>
          </p:nvGrpSpPr>
          <p:grpSpPr>
            <a:xfrm>
              <a:off x="1394449" y="1591097"/>
              <a:ext cx="1944688" cy="628650"/>
              <a:chOff x="1394449" y="1591097"/>
              <a:chExt cx="1944688" cy="62865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394449" y="1591097"/>
                <a:ext cx="1071563" cy="628650"/>
                <a:chOff x="1020394" y="2095153"/>
                <a:chExt cx="1071563" cy="628650"/>
              </a:xfrm>
            </p:grpSpPr>
            <p:graphicFrame>
              <p:nvGraphicFramePr>
                <p:cNvPr id="66" name="对象 65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342931509"/>
                    </p:ext>
                  </p:extLst>
                </p:nvPr>
              </p:nvGraphicFramePr>
              <p:xfrm>
                <a:off x="1020394" y="2103091"/>
                <a:ext cx="239713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4706" name="公式" r:id="rId3" imgW="152280" imgH="393480" progId="Equation.3">
                        <p:embed/>
                      </p:oleObj>
                    </mc:Choice>
                    <mc:Fallback>
                      <p:oleObj name="公式" r:id="rId3" imgW="1522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020394" y="2103091"/>
                              <a:ext cx="239713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4" name="对象 3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737356240"/>
                    </p:ext>
                  </p:extLst>
                </p:nvPr>
              </p:nvGraphicFramePr>
              <p:xfrm>
                <a:off x="1871294" y="2095153"/>
                <a:ext cx="220663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4707" name="公式" r:id="rId5" imgW="139680" imgH="393480" progId="Equation.3">
                        <p:embed/>
                      </p:oleObj>
                    </mc:Choice>
                    <mc:Fallback>
                      <p:oleObj name="公式" r:id="rId5" imgW="139680" imgH="393480" progId="Equation.3">
                        <p:embed/>
                        <p:pic>
                          <p:nvPicPr>
                            <p:cNvPr id="0" name="对象 6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71294" y="2095153"/>
                              <a:ext cx="220663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70" name="对象 69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54789779"/>
                  </p:ext>
                </p:extLst>
              </p:nvPr>
            </p:nvGraphicFramePr>
            <p:xfrm>
              <a:off x="3099424" y="1591097"/>
              <a:ext cx="23971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708" name="公式" r:id="rId7" imgW="152280" imgH="393480" progId="Equation.3">
                      <p:embed/>
                    </p:oleObj>
                  </mc:Choice>
                  <mc:Fallback>
                    <p:oleObj name="公式" r:id="rId7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99424" y="1591097"/>
                            <a:ext cx="23971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14" name="对象 11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77378355"/>
                </p:ext>
              </p:extLst>
            </p:nvPr>
          </p:nvGraphicFramePr>
          <p:xfrm>
            <a:off x="3931274" y="1564110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709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1274" y="1564110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5" name="对象 11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7697"/>
                </p:ext>
              </p:extLst>
            </p:nvPr>
          </p:nvGraphicFramePr>
          <p:xfrm>
            <a:off x="4693274" y="1564110"/>
            <a:ext cx="30162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710" name="公式" r:id="rId11" imgW="190440" imgH="393480" progId="Equation.3">
                    <p:embed/>
                  </p:oleObj>
                </mc:Choice>
                <mc:Fallback>
                  <p:oleObj name="公式" r:id="rId11" imgW="1904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93274" y="1564110"/>
                          <a:ext cx="30162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6" name="对象 11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47703435"/>
                </p:ext>
              </p:extLst>
            </p:nvPr>
          </p:nvGraphicFramePr>
          <p:xfrm>
            <a:off x="5404474" y="1563688"/>
            <a:ext cx="32226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711" name="公式" r:id="rId13" imgW="203040" imgH="393480" progId="Equation.3">
                    <p:embed/>
                  </p:oleObj>
                </mc:Choice>
                <mc:Fallback>
                  <p:oleObj name="公式" r:id="rId13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04474" y="1563688"/>
                          <a:ext cx="32226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39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963642" y="2060700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文本框 7"/>
          <p:cNvSpPr txBox="1">
            <a:spLocks noChangeArrowheads="1"/>
          </p:cNvSpPr>
          <p:nvPr/>
        </p:nvSpPr>
        <p:spPr bwMode="auto">
          <a:xfrm>
            <a:off x="1982440" y="2322616"/>
            <a:ext cx="6332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=2÷3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0.667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  =3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÷5=0.6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aphicFrame>
        <p:nvGraphicFramePr>
          <p:cNvPr id="144" name="对象 14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851260"/>
              </p:ext>
            </p:extLst>
          </p:nvPr>
        </p:nvGraphicFramePr>
        <p:xfrm>
          <a:off x="1904826" y="2237333"/>
          <a:ext cx="24447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12" name="公式" r:id="rId16" imgW="152280" imgH="393480" progId="Equation.3">
                  <p:embed/>
                </p:oleObj>
              </mc:Choice>
              <mc:Fallback>
                <p:oleObj name="公式" r:id="rId16" imgW="152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4826" y="2237333"/>
                        <a:ext cx="244475" cy="62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" name="对象 14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512098"/>
              </p:ext>
            </p:extLst>
          </p:nvPr>
        </p:nvGraphicFramePr>
        <p:xfrm>
          <a:off x="5103639" y="2211933"/>
          <a:ext cx="246062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13" name="公式" r:id="rId18" imgW="139680" imgH="393480" progId="Equation.3">
                  <p:embed/>
                </p:oleObj>
              </mc:Choice>
              <mc:Fallback>
                <p:oleObj name="公式" r:id="rId18" imgW="139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3639" y="2211933"/>
                        <a:ext cx="246062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" name="文本框 7"/>
          <p:cNvSpPr txBox="1">
            <a:spLocks noChangeArrowheads="1"/>
          </p:cNvSpPr>
          <p:nvPr/>
        </p:nvSpPr>
        <p:spPr bwMode="auto">
          <a:xfrm>
            <a:off x="1983879" y="3067773"/>
            <a:ext cx="6332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=5÷2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=2.5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     =0.875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aphicFrame>
        <p:nvGraphicFramePr>
          <p:cNvPr id="147" name="对象 14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46185"/>
              </p:ext>
            </p:extLst>
          </p:nvPr>
        </p:nvGraphicFramePr>
        <p:xfrm>
          <a:off x="1906414" y="2981870"/>
          <a:ext cx="24447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14" name="公式" r:id="rId20" imgW="152280" imgH="393480" progId="Equation.3">
                  <p:embed/>
                </p:oleObj>
              </mc:Choice>
              <mc:Fallback>
                <p:oleObj name="公式" r:id="rId20" imgW="152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6414" y="2981870"/>
                        <a:ext cx="244475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8" name="对象 14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937453"/>
              </p:ext>
            </p:extLst>
          </p:nvPr>
        </p:nvGraphicFramePr>
        <p:xfrm>
          <a:off x="5105226" y="2956470"/>
          <a:ext cx="26987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15" name="公式" r:id="rId22" imgW="152280" imgH="393480" progId="Equation.3">
                  <p:embed/>
                </p:oleObj>
              </mc:Choice>
              <mc:Fallback>
                <p:oleObj name="公式" r:id="rId22" imgW="152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226" y="2956470"/>
                        <a:ext cx="269875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" name="文本框 7"/>
          <p:cNvSpPr txBox="1">
            <a:spLocks noChangeArrowheads="1"/>
          </p:cNvSpPr>
          <p:nvPr/>
        </p:nvSpPr>
        <p:spPr bwMode="auto">
          <a:xfrm>
            <a:off x="1983879" y="3859861"/>
            <a:ext cx="6332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=11÷9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≈1.222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 =9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÷16=0.5625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aphicFrame>
        <p:nvGraphicFramePr>
          <p:cNvPr id="150" name="对象 14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041190"/>
              </p:ext>
            </p:extLst>
          </p:nvPr>
        </p:nvGraphicFramePr>
        <p:xfrm>
          <a:off x="1876251" y="3774033"/>
          <a:ext cx="30480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16" name="公式" r:id="rId24" imgW="190440" imgH="393480" progId="Equation.3">
                  <p:embed/>
                </p:oleObj>
              </mc:Choice>
              <mc:Fallback>
                <p:oleObj name="公式" r:id="rId24" imgW="1904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6251" y="3774033"/>
                        <a:ext cx="304800" cy="62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" name="对象 15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75947"/>
              </p:ext>
            </p:extLst>
          </p:nvPr>
        </p:nvGraphicFramePr>
        <p:xfrm>
          <a:off x="5049664" y="3748633"/>
          <a:ext cx="35877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17" name="公式" r:id="rId26" imgW="203040" imgH="393480" progId="Equation.3">
                  <p:embed/>
                </p:oleObj>
              </mc:Choice>
              <mc:Fallback>
                <p:oleObj name="公式" r:id="rId26" imgW="203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9664" y="3748633"/>
                        <a:ext cx="358775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3" grpId="0" build="allAtOnce" bldLvl="0"/>
      <p:bldP spid="146" grpId="0" build="allAtOnce" bldLvl="0"/>
      <p:bldP spid="149" grpId="0" build="allAtOnce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4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25837" y="2715765"/>
            <a:ext cx="826270" cy="97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444801" y="473170"/>
            <a:ext cx="7727599" cy="2314604"/>
            <a:chOff x="444801" y="473170"/>
            <a:chExt cx="7727599" cy="2314604"/>
          </a:xfrm>
        </p:grpSpPr>
        <p:grpSp>
          <p:nvGrpSpPr>
            <p:cNvPr id="15" name="组合 14"/>
            <p:cNvGrpSpPr/>
            <p:nvPr/>
          </p:nvGrpSpPr>
          <p:grpSpPr>
            <a:xfrm>
              <a:off x="444801" y="473170"/>
              <a:ext cx="7727599" cy="2314604"/>
              <a:chOff x="444801" y="473170"/>
              <a:chExt cx="7727599" cy="2314604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444801" y="473170"/>
                <a:ext cx="723900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latin typeface="楷体" pitchFamily="49" charset="-122"/>
                    <a:ea typeface="楷体" pitchFamily="49" charset="-122"/>
                  </a:rPr>
                  <a:t>4.</a:t>
                </a:r>
                <a:r>
                  <a:rPr lang="zh-CN" altLang="en-US" sz="3200" b="1" dirty="0" smtClean="0">
                    <a:latin typeface="楷体" pitchFamily="49" charset="-122"/>
                    <a:ea typeface="楷体" pitchFamily="49" charset="-122"/>
                  </a:rPr>
                  <a:t> </a:t>
                </a:r>
                <a:endParaRPr lang="zh-CN" altLang="en-US" sz="32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pic>
            <p:nvPicPr>
              <p:cNvPr id="16442" name="Picture 58" descr="C:\Users\tongxiaofang\Pictures\j_p65_15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7879" r="7011" b="33049"/>
              <a:stretch/>
            </p:blipFill>
            <p:spPr bwMode="auto">
              <a:xfrm>
                <a:off x="2411760" y="1470611"/>
                <a:ext cx="4392488" cy="13171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5" name="圆角矩形标注 64"/>
              <p:cNvSpPr/>
              <p:nvPr/>
            </p:nvSpPr>
            <p:spPr bwMode="auto">
              <a:xfrm>
                <a:off x="2416332" y="711188"/>
                <a:ext cx="2731732" cy="708434"/>
              </a:xfrm>
              <a:prstGeom prst="wedgeRoundRectCallout">
                <a:avLst>
                  <a:gd name="adj1" fmla="val -15842"/>
                  <a:gd name="adj2" fmla="val 70643"/>
                  <a:gd name="adj3" fmla="val 16667"/>
                </a:avLst>
              </a:prstGeom>
              <a:pattFill prst="pct5">
                <a:fgClr>
                  <a:schemeClr val="bg1"/>
                </a:fgClr>
                <a:bgClr>
                  <a:schemeClr val="bg1"/>
                </a:bgClr>
              </a:patt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/>
                <a:r>
                  <a:rPr lang="zh-CN" altLang="en-US" sz="2400" b="1" noProof="1" smtClean="0">
                    <a:latin typeface="楷体" pitchFamily="49" charset="-122"/>
                    <a:ea typeface="楷体" pitchFamily="49" charset="-122"/>
                  </a:rPr>
                  <a:t>小麦地的面积是 公顷。</a:t>
                </a:r>
                <a:endParaRPr lang="zh-CN" altLang="en-US" sz="2400" b="1" noProof="1">
                  <a:latin typeface="楷体" pitchFamily="49" charset="-122"/>
                  <a:ea typeface="楷体" pitchFamily="49" charset="-122"/>
                </a:endParaRPr>
              </a:p>
            </p:txBody>
          </p:sp>
          <p:sp>
            <p:nvSpPr>
              <p:cNvPr id="66" name="圆角矩形标注 65"/>
              <p:cNvSpPr/>
              <p:nvPr/>
            </p:nvSpPr>
            <p:spPr bwMode="auto">
              <a:xfrm>
                <a:off x="5440668" y="699542"/>
                <a:ext cx="2731732" cy="708434"/>
              </a:xfrm>
              <a:prstGeom prst="wedgeRoundRectCallout">
                <a:avLst>
                  <a:gd name="adj1" fmla="val 9539"/>
                  <a:gd name="adj2" fmla="val 73480"/>
                  <a:gd name="adj3" fmla="val 16667"/>
                </a:avLst>
              </a:prstGeom>
              <a:pattFill prst="pct5">
                <a:fgClr>
                  <a:schemeClr val="bg1"/>
                </a:fgClr>
                <a:bgClr>
                  <a:schemeClr val="bg1"/>
                </a:bgClr>
              </a:patt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/>
                <a:r>
                  <a:rPr lang="zh-CN" altLang="en-US" sz="2400" b="1" noProof="1" smtClean="0">
                    <a:latin typeface="楷体" pitchFamily="49" charset="-122"/>
                    <a:ea typeface="楷体" pitchFamily="49" charset="-122"/>
                  </a:rPr>
                  <a:t>棉花地的面积是</a:t>
                </a:r>
                <a:r>
                  <a:rPr lang="en-US" altLang="zh-CN" sz="2400" b="1" noProof="1" smtClean="0">
                    <a:latin typeface="楷体" pitchFamily="49" charset="-122"/>
                    <a:ea typeface="楷体" pitchFamily="49" charset="-122"/>
                  </a:rPr>
                  <a:t>0.4</a:t>
                </a:r>
                <a:r>
                  <a:rPr lang="zh-CN" altLang="en-US" sz="2400" b="1" noProof="1" smtClean="0">
                    <a:latin typeface="楷体" pitchFamily="49" charset="-122"/>
                    <a:ea typeface="楷体" pitchFamily="49" charset="-122"/>
                  </a:rPr>
                  <a:t>公顷。</a:t>
                </a:r>
                <a:endParaRPr lang="zh-CN" altLang="en-US" sz="2400" b="1" noProof="1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graphicFrame>
          <p:nvGraphicFramePr>
            <p:cNvPr id="16" name="对象 1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44669833"/>
                </p:ext>
              </p:extLst>
            </p:nvPr>
          </p:nvGraphicFramePr>
          <p:xfrm>
            <a:off x="4675188" y="552450"/>
            <a:ext cx="327025" cy="627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97" name="公式" r:id="rId5" imgW="203040" imgH="393480" progId="Equation.3">
                    <p:embed/>
                  </p:oleObj>
                </mc:Choice>
                <mc:Fallback>
                  <p:oleObj name="公式" r:id="rId5" imgW="203040" imgH="393480" progId="Equation.3">
                    <p:embed/>
                    <p:pic>
                      <p:nvPicPr>
                        <p:cNvPr id="0" name="对象 1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75188" y="552450"/>
                          <a:ext cx="327025" cy="6270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" name="组合 21"/>
          <p:cNvGrpSpPr/>
          <p:nvPr/>
        </p:nvGrpSpPr>
        <p:grpSpPr>
          <a:xfrm>
            <a:off x="3059832" y="3219822"/>
            <a:ext cx="2160240" cy="627063"/>
            <a:chOff x="3059832" y="3435846"/>
            <a:chExt cx="2160240" cy="627063"/>
          </a:xfrm>
        </p:grpSpPr>
        <p:graphicFrame>
          <p:nvGraphicFramePr>
            <p:cNvPr id="19" name="对象 1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43111327"/>
                </p:ext>
              </p:extLst>
            </p:nvPr>
          </p:nvGraphicFramePr>
          <p:xfrm>
            <a:off x="3059832" y="3435846"/>
            <a:ext cx="327025" cy="627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98" name="公式" r:id="rId7" imgW="203040" imgH="393480" progId="Equation.3">
                    <p:embed/>
                  </p:oleObj>
                </mc:Choice>
                <mc:Fallback>
                  <p:oleObj name="公式" r:id="rId7" imgW="203040" imgH="393480" progId="Equation.3">
                    <p:embed/>
                    <p:pic>
                      <p:nvPicPr>
                        <p:cNvPr id="0" name="对象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59832" y="3435846"/>
                          <a:ext cx="327025" cy="6270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3419872" y="3550245"/>
              <a:ext cx="18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=7÷10=0.7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52887" y="3744887"/>
            <a:ext cx="1260843" cy="627063"/>
            <a:chOff x="3452887" y="3744887"/>
            <a:chExt cx="1260843" cy="627063"/>
          </a:xfrm>
        </p:grpSpPr>
        <p:graphicFrame>
          <p:nvGraphicFramePr>
            <p:cNvPr id="73" name="对象 7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71835894"/>
                </p:ext>
              </p:extLst>
            </p:nvPr>
          </p:nvGraphicFramePr>
          <p:xfrm>
            <a:off x="3452887" y="3744887"/>
            <a:ext cx="327025" cy="627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99" name="公式" r:id="rId9" imgW="203040" imgH="393480" progId="Equation.3">
                    <p:embed/>
                  </p:oleObj>
                </mc:Choice>
                <mc:Fallback>
                  <p:oleObj name="公式" r:id="rId9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52887" y="3744887"/>
                          <a:ext cx="327025" cy="6270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TextBox 22"/>
            <p:cNvSpPr txBox="1"/>
            <p:nvPr/>
          </p:nvSpPr>
          <p:spPr>
            <a:xfrm>
              <a:off x="3707904" y="3838277"/>
              <a:ext cx="1005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＞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0.4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145605" y="4342333"/>
            <a:ext cx="3938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答：小麦地的面积大一些。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圆角矩形标注 45"/>
          <p:cNvSpPr/>
          <p:nvPr/>
        </p:nvSpPr>
        <p:spPr bwMode="auto">
          <a:xfrm>
            <a:off x="1774626" y="2712368"/>
            <a:ext cx="3290491" cy="492410"/>
          </a:xfrm>
          <a:prstGeom prst="wedgeRoundRectCallout">
            <a:avLst>
              <a:gd name="adj1" fmla="val -54097"/>
              <a:gd name="adj2" fmla="val -878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哪块地的面积大一些？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376893"/>
            <a:ext cx="1156586" cy="165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000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1989152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我学会了分数和小数的互化。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9"/>
          <p:cNvSpPr>
            <a:spLocks noChangeArrowheads="1"/>
          </p:cNvSpPr>
          <p:nvPr/>
        </p:nvSpPr>
        <p:spPr bwMode="auto">
          <a:xfrm>
            <a:off x="1043607" y="2427734"/>
            <a:ext cx="6892555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分数化成小数，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可以用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分子除以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分母，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除不尽的保留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三位小数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小数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化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成分数，一位小数可以写成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十分之几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两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位小数可以写成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百分之几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、三位小数可以写成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千分之几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6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827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09315" y="1803609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547664" y="1419622"/>
            <a:ext cx="4320480" cy="496984"/>
          </a:xfrm>
          <a:prstGeom prst="wedgeRoundRectCallout">
            <a:avLst>
              <a:gd name="adj1" fmla="val -41719"/>
              <a:gd name="adj2" fmla="val 7097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分数和小数比较大小，怎么比？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355976" y="2320854"/>
            <a:ext cx="2880320" cy="1547039"/>
          </a:xfrm>
          <a:prstGeom prst="wedgeRoundRectCallout">
            <a:avLst>
              <a:gd name="adj1" fmla="val 59422"/>
              <a:gd name="adj2" fmla="val 2664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把分数化成小数，小数和小数比；也可以把小数化成分数，分数和分数比。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799445" y="2710558"/>
            <a:ext cx="7805003" cy="1862143"/>
            <a:chOff x="971600" y="2598753"/>
            <a:chExt cx="7219541" cy="2011495"/>
          </a:xfrm>
        </p:grpSpPr>
        <p:pic>
          <p:nvPicPr>
            <p:cNvPr id="105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" name="图片 105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1"/>
            </a:xfrm>
            <a:prstGeom prst="rect">
              <a:avLst/>
            </a:prstGeom>
          </p:spPr>
        </p:pic>
        <p:pic>
          <p:nvPicPr>
            <p:cNvPr id="107" name="图片 106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10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928438" y="3551674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797394" y="3435846"/>
            <a:ext cx="651290" cy="77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对象 6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8106811"/>
              </p:ext>
            </p:extLst>
          </p:nvPr>
        </p:nvGraphicFramePr>
        <p:xfrm>
          <a:off x="6371767" y="3805039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4" name="公式" r:id="rId7" imgW="152280" imgH="393480" progId="Equation.3">
                  <p:embed/>
                </p:oleObj>
              </mc:Choice>
              <mc:Fallback>
                <p:oleObj name="公式" r:id="rId7" imgW="152280" imgH="393480" progId="Equation.3">
                  <p:embed/>
                  <p:pic>
                    <p:nvPicPr>
                      <p:cNvPr id="0" name="对象 5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1767" y="3805039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对象 14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4569656"/>
              </p:ext>
            </p:extLst>
          </p:nvPr>
        </p:nvGraphicFramePr>
        <p:xfrm>
          <a:off x="3379330" y="3886639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5" name="公式" r:id="rId9" imgW="152280" imgH="393480" progId="Equation.3">
                  <p:embed/>
                </p:oleObj>
              </mc:Choice>
              <mc:Fallback>
                <p:oleObj name="公式" r:id="rId9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9330" y="3886639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1736142" y="3428422"/>
            <a:ext cx="3023742" cy="1015663"/>
            <a:chOff x="1476250" y="2643758"/>
            <a:chExt cx="3023742" cy="1015663"/>
          </a:xfrm>
        </p:grpSpPr>
        <p:sp>
          <p:nvSpPr>
            <p:cNvPr id="92" name="文本框 5"/>
            <p:cNvSpPr txBox="1">
              <a:spLocks noChangeArrowheads="1"/>
            </p:cNvSpPr>
            <p:nvPr/>
          </p:nvSpPr>
          <p:spPr bwMode="auto">
            <a:xfrm>
              <a:off x="1476250" y="2643758"/>
              <a:ext cx="3023742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latin typeface="楷体" pitchFamily="49" charset="-122"/>
                  <a:ea typeface="楷体" pitchFamily="49" charset="-122"/>
                </a:rPr>
                <a:t>0.5</a:t>
              </a: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米是</a:t>
              </a:r>
              <a:r>
                <a:rPr lang="en-US" altLang="zh-CN" sz="2000" b="1" dirty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000" b="1" dirty="0">
                  <a:latin typeface="楷体" pitchFamily="49" charset="-122"/>
                  <a:ea typeface="楷体" pitchFamily="49" charset="-122"/>
                </a:rPr>
                <a:t>米的一半</a:t>
              </a:r>
              <a:r>
                <a:rPr lang="zh-CN" altLang="en-US" sz="2000" b="1" dirty="0" smtClean="0">
                  <a:latin typeface="楷体" pitchFamily="49" charset="-122"/>
                  <a:ea typeface="楷体" pitchFamily="49" charset="-122"/>
                </a:rPr>
                <a:t>， 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米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超过了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米的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一半，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……</a:t>
              </a:r>
              <a:endParaRPr lang="en-US" altLang="zh-CN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93" name="对象 9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24231156"/>
                </p:ext>
              </p:extLst>
            </p:nvPr>
          </p:nvGraphicFramePr>
          <p:xfrm>
            <a:off x="3764299" y="2688923"/>
            <a:ext cx="231637" cy="5981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06" r:id="rId11" imgW="152280" imgH="393480" progId="Equation.KSEE3">
                    <p:embed/>
                  </p:oleObj>
                </mc:Choice>
                <mc:Fallback>
                  <p:oleObj r:id="rId11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64299" y="2688923"/>
                          <a:ext cx="231637" cy="5981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7" name="文本框 12"/>
          <p:cNvSpPr txBox="1">
            <a:spLocks noChangeArrowheads="1"/>
          </p:cNvSpPr>
          <p:nvPr/>
        </p:nvSpPr>
        <p:spPr bwMode="auto">
          <a:xfrm>
            <a:off x="4807244" y="3582311"/>
            <a:ext cx="370046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3÷4=0.75</a:t>
            </a:r>
          </a:p>
          <a:p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     0.75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大于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0.5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98" name="对象 9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906179"/>
              </p:ext>
            </p:extLst>
          </p:nvPr>
        </p:nvGraphicFramePr>
        <p:xfrm>
          <a:off x="5024648" y="3536004"/>
          <a:ext cx="239292" cy="619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7" r:id="rId13" imgW="152280" imgH="393480" progId="Equation.KSEE3">
                  <p:embed/>
                </p:oleObj>
              </mc:Choice>
              <mc:Fallback>
                <p:oleObj r:id="rId13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4648" y="3536004"/>
                        <a:ext cx="239292" cy="6199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2339752" y="610984"/>
            <a:ext cx="6524588" cy="1224136"/>
            <a:chOff x="2339752" y="339502"/>
            <a:chExt cx="6524588" cy="1224136"/>
          </a:xfrm>
        </p:grpSpPr>
        <p:sp>
          <p:nvSpPr>
            <p:cNvPr id="100" name="TextBox 4"/>
            <p:cNvSpPr txBox="1">
              <a:spLocks noChangeArrowheads="1"/>
            </p:cNvSpPr>
            <p:nvPr/>
          </p:nvSpPr>
          <p:spPr bwMode="auto">
            <a:xfrm>
              <a:off x="2339752" y="339502"/>
              <a:ext cx="6524588" cy="111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李娟和张玲用彩带各做了一个中国结。李娟用了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0.5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米，张玲用了  米。</a:t>
              </a:r>
            </a:p>
          </p:txBody>
        </p:sp>
        <p:graphicFrame>
          <p:nvGraphicFramePr>
            <p:cNvPr id="101" name="对象 1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71429246"/>
                </p:ext>
              </p:extLst>
            </p:nvPr>
          </p:nvGraphicFramePr>
          <p:xfrm>
            <a:off x="5025380" y="869900"/>
            <a:ext cx="266700" cy="693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08" r:id="rId15" imgW="152280" imgH="393480" progId="Equation.KSEE3">
                    <p:embed/>
                  </p:oleObj>
                </mc:Choice>
                <mc:Fallback>
                  <p:oleObj r:id="rId15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25380" y="869900"/>
                          <a:ext cx="266700" cy="693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0" name="圆角矩形标注 109"/>
          <p:cNvSpPr/>
          <p:nvPr/>
        </p:nvSpPr>
        <p:spPr bwMode="auto">
          <a:xfrm>
            <a:off x="1690032" y="2852358"/>
            <a:ext cx="2827469" cy="432048"/>
          </a:xfrm>
          <a:prstGeom prst="wedgeRoundRectCallout">
            <a:avLst>
              <a:gd name="adj1" fmla="val -58109"/>
              <a:gd name="adj2" fmla="val 3234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先估一估，再比较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884743" y="2833519"/>
            <a:ext cx="2827469" cy="602327"/>
            <a:chOff x="4624851" y="2257455"/>
            <a:chExt cx="2827469" cy="514350"/>
          </a:xfrm>
        </p:grpSpPr>
        <p:sp>
          <p:nvSpPr>
            <p:cNvPr id="111" name="圆角矩形标注 110"/>
            <p:cNvSpPr/>
            <p:nvPr/>
          </p:nvSpPr>
          <p:spPr bwMode="auto">
            <a:xfrm>
              <a:off x="4624851" y="2283718"/>
              <a:ext cx="2827469" cy="432048"/>
            </a:xfrm>
            <a:prstGeom prst="wedgeRoundRectCallout">
              <a:avLst>
                <a:gd name="adj1" fmla="val 57746"/>
                <a:gd name="adj2" fmla="val 46304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把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化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成小数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96" name="对象 9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83921915"/>
                </p:ext>
              </p:extLst>
            </p:nvPr>
          </p:nvGraphicFramePr>
          <p:xfrm>
            <a:off x="5093642" y="2257455"/>
            <a:ext cx="198438" cy="514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09" r:id="rId17" imgW="152280" imgH="393480" progId="Equation.KSEE3">
                    <p:embed/>
                  </p:oleObj>
                </mc:Choice>
                <mc:Fallback>
                  <p:oleObj r:id="rId17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93642" y="2257455"/>
                          <a:ext cx="198438" cy="514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3" name="圆角矩形标注 112"/>
          <p:cNvSpPr/>
          <p:nvPr/>
        </p:nvSpPr>
        <p:spPr bwMode="auto">
          <a:xfrm>
            <a:off x="2843808" y="1923678"/>
            <a:ext cx="2827469" cy="432048"/>
          </a:xfrm>
          <a:prstGeom prst="wedgeRoundRectCallout">
            <a:avLst>
              <a:gd name="adj1" fmla="val 59352"/>
              <a:gd name="adj2" fmla="val 1038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谁用的彩带长？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57439" y="1031210"/>
            <a:ext cx="1156586" cy="1657470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83568" y="1003143"/>
            <a:ext cx="1166673" cy="1064551"/>
            <a:chOff x="670145" y="1457273"/>
            <a:chExt cx="1555361" cy="1419401"/>
          </a:xfrm>
        </p:grpSpPr>
        <p:pic>
          <p:nvPicPr>
            <p:cNvPr id="38" name="图片 37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9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110" grpId="0" animBg="1"/>
      <p:bldP spid="1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11560" y="421779"/>
            <a:ext cx="7851775" cy="1285875"/>
            <a:chOff x="974600" y="904300"/>
            <a:chExt cx="7851775" cy="1285875"/>
          </a:xfrm>
        </p:grpSpPr>
        <p:sp>
          <p:nvSpPr>
            <p:cNvPr id="100" name="TextBox 4"/>
            <p:cNvSpPr txBox="1">
              <a:spLocks noChangeArrowheads="1"/>
            </p:cNvSpPr>
            <p:nvPr/>
          </p:nvSpPr>
          <p:spPr bwMode="auto">
            <a:xfrm>
              <a:off x="974600" y="904300"/>
              <a:ext cx="7851775" cy="111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李娟和张玲用彩带各做了一个中国结。李娟用了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0.5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米，张玲用了  米。</a:t>
              </a:r>
            </a:p>
          </p:txBody>
        </p:sp>
        <p:graphicFrame>
          <p:nvGraphicFramePr>
            <p:cNvPr id="101" name="对象 1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67612214"/>
                </p:ext>
              </p:extLst>
            </p:nvPr>
          </p:nvGraphicFramePr>
          <p:xfrm>
            <a:off x="2298575" y="1496437"/>
            <a:ext cx="266700" cy="693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19" r:id="rId3" imgW="152280" imgH="393480" progId="Equation.KSEE3">
                    <p:embed/>
                  </p:oleObj>
                </mc:Choice>
                <mc:Fallback>
                  <p:oleObj r:id="rId3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98575" y="1496437"/>
                          <a:ext cx="266700" cy="693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3" name="圆角矩形标注 112"/>
          <p:cNvSpPr/>
          <p:nvPr/>
        </p:nvSpPr>
        <p:spPr bwMode="auto">
          <a:xfrm>
            <a:off x="2041319" y="1832148"/>
            <a:ext cx="6575122" cy="432048"/>
          </a:xfrm>
          <a:prstGeom prst="wedgeRoundRectCallout">
            <a:avLst>
              <a:gd name="adj1" fmla="val -58109"/>
              <a:gd name="adj2" fmla="val 3234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你能在直线上描点表示这两个数，再比一比吗？</a:t>
            </a:r>
          </a:p>
        </p:txBody>
      </p:sp>
      <p:pic>
        <p:nvPicPr>
          <p:cNvPr id="32" name="图片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412" y="2546077"/>
            <a:ext cx="5168900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直接连接符 32"/>
          <p:cNvCxnSpPr/>
          <p:nvPr/>
        </p:nvCxnSpPr>
        <p:spPr>
          <a:xfrm flipH="1">
            <a:off x="4502174" y="2652650"/>
            <a:ext cx="0" cy="619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849" y="2779650"/>
            <a:ext cx="312738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099" y="2779650"/>
            <a:ext cx="2857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文本框 23"/>
          <p:cNvSpPr txBox="1">
            <a:spLocks noChangeArrowheads="1"/>
          </p:cNvSpPr>
          <p:nvPr/>
        </p:nvSpPr>
        <p:spPr bwMode="auto">
          <a:xfrm>
            <a:off x="4344441" y="3202669"/>
            <a:ext cx="50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&lt;</a:t>
            </a:r>
          </a:p>
        </p:txBody>
      </p:sp>
      <p:sp>
        <p:nvSpPr>
          <p:cNvPr id="38" name="文本框 25"/>
          <p:cNvSpPr txBox="1">
            <a:spLocks noChangeArrowheads="1"/>
          </p:cNvSpPr>
          <p:nvPr/>
        </p:nvSpPr>
        <p:spPr bwMode="auto">
          <a:xfrm>
            <a:off x="3133625" y="4011910"/>
            <a:ext cx="1663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张玲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5461024" y="2657413"/>
            <a:ext cx="0" cy="635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845593" y="4011910"/>
            <a:ext cx="4030663" cy="461665"/>
            <a:chOff x="4946650" y="3509081"/>
            <a:chExt cx="4030663" cy="461665"/>
          </a:xfrm>
        </p:grpSpPr>
        <p:sp>
          <p:nvSpPr>
            <p:cNvPr id="37" name="直接连接符 36"/>
            <p:cNvSpPr>
              <a:spLocks noChangeShapeType="1"/>
            </p:cNvSpPr>
            <p:nvPr/>
          </p:nvSpPr>
          <p:spPr bwMode="auto">
            <a:xfrm flipV="1">
              <a:off x="5507459" y="3939902"/>
              <a:ext cx="720725" cy="4762"/>
            </a:xfrm>
            <a:prstGeom prst="line">
              <a:avLst/>
            </a:prstGeom>
            <a:noFill/>
            <a:ln w="15875">
              <a:solidFill>
                <a:srgbClr val="33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2" name="文本框 26"/>
            <p:cNvSpPr txBox="1">
              <a:spLocks noChangeArrowheads="1"/>
            </p:cNvSpPr>
            <p:nvPr/>
          </p:nvSpPr>
          <p:spPr bwMode="auto">
            <a:xfrm>
              <a:off x="4946650" y="3509081"/>
              <a:ext cx="40306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答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：    用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的彩带长。</a:t>
              </a: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02" y="1815023"/>
            <a:ext cx="1156586" cy="165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43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36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对象 100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2956205"/>
              </p:ext>
            </p:extLst>
          </p:nvPr>
        </p:nvGraphicFramePr>
        <p:xfrm>
          <a:off x="4967288" y="4456113"/>
          <a:ext cx="7937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5" name="公式" r:id="rId3" imgW="152280" imgH="393480" progId="Equation.3">
                  <p:embed/>
                </p:oleObj>
              </mc:Choice>
              <mc:Fallback>
                <p:oleObj name="公式" r:id="rId3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7288" y="4456113"/>
                        <a:ext cx="7937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文本框 39942"/>
          <p:cNvSpPr txBox="1">
            <a:spLocks noChangeArrowheads="1"/>
          </p:cNvSpPr>
          <p:nvPr/>
        </p:nvSpPr>
        <p:spPr bwMode="auto">
          <a:xfrm>
            <a:off x="1092349" y="1131590"/>
            <a:ext cx="6503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   、  化成小数。</a:t>
            </a:r>
            <a:r>
              <a:rPr lang="zh-CN" altLang="en-US" sz="24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rPr>
              <a:t>（除不尽的保留三位小数）</a:t>
            </a:r>
          </a:p>
        </p:txBody>
      </p:sp>
      <p:graphicFrame>
        <p:nvGraphicFramePr>
          <p:cNvPr id="68" name="对象 6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097717"/>
              </p:ext>
            </p:extLst>
          </p:nvPr>
        </p:nvGraphicFramePr>
        <p:xfrm>
          <a:off x="1463127" y="1131590"/>
          <a:ext cx="372569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6" r:id="rId5" imgW="241200" imgH="393480" progId="Equation.KSEE3">
                  <p:embed/>
                </p:oleObj>
              </mc:Choice>
              <mc:Fallback>
                <p:oleObj r:id="rId5" imgW="2412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3127" y="1131590"/>
                        <a:ext cx="372569" cy="60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对象 6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682280"/>
              </p:ext>
            </p:extLst>
          </p:nvPr>
        </p:nvGraphicFramePr>
        <p:xfrm>
          <a:off x="2175024" y="1131590"/>
          <a:ext cx="236736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" r:id="rId7" imgW="152280" imgH="393480" progId="Equation.KSEE3">
                  <p:embed/>
                </p:oleObj>
              </mc:Choice>
              <mc:Fallback>
                <p:oleObj r:id="rId7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5024" y="1131590"/>
                        <a:ext cx="236736" cy="60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文本框 7"/>
          <p:cNvSpPr txBox="1">
            <a:spLocks noChangeArrowheads="1"/>
          </p:cNvSpPr>
          <p:nvPr/>
        </p:nvSpPr>
        <p:spPr bwMode="auto">
          <a:xfrm>
            <a:off x="1263799" y="2330574"/>
            <a:ext cx="23720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=9÷25=0.36         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aphicFrame>
        <p:nvGraphicFramePr>
          <p:cNvPr id="71" name="对象 7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464117"/>
              </p:ext>
            </p:extLst>
          </p:nvPr>
        </p:nvGraphicFramePr>
        <p:xfrm>
          <a:off x="1089893" y="2232719"/>
          <a:ext cx="385763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" r:id="rId9" imgW="241200" imgH="393480" progId="Equation.KSEE3">
                  <p:embed/>
                </p:oleObj>
              </mc:Choice>
              <mc:Fallback>
                <p:oleObj r:id="rId9" imgW="2412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9893" y="2232719"/>
                        <a:ext cx="385763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对象 7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379938"/>
              </p:ext>
            </p:extLst>
          </p:nvPr>
        </p:nvGraphicFramePr>
        <p:xfrm>
          <a:off x="4230117" y="2236465"/>
          <a:ext cx="26987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9" r:id="rId11" imgW="152280" imgH="393480" progId="Equation.KSEE3">
                  <p:embed/>
                </p:oleObj>
              </mc:Choice>
              <mc:Fallback>
                <p:oleObj r:id="rId11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0117" y="2236465"/>
                        <a:ext cx="269875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4499992" y="2335039"/>
            <a:ext cx="245782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÷6≈0.833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uild="allAtOnce" bldLvl="0"/>
      <p:bldP spid="70" grpId="0" build="allAtOnce" bldLvl="0"/>
      <p:bldP spid="15" grpId="0" build="allAtOnce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圆角矩形标注 112"/>
          <p:cNvSpPr/>
          <p:nvPr/>
        </p:nvSpPr>
        <p:spPr bwMode="auto">
          <a:xfrm>
            <a:off x="1680374" y="2355726"/>
            <a:ext cx="4935457" cy="742901"/>
          </a:xfrm>
          <a:prstGeom prst="wedgeRoundRectCallout">
            <a:avLst>
              <a:gd name="adj1" fmla="val -55666"/>
              <a:gd name="adj2" fmla="val -3644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一位小数可以写成十分之几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，两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位小数、三位小数呢？</a:t>
            </a: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1907704" y="674390"/>
            <a:ext cx="470812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0.3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0.13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0.213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化成分数。</a:t>
            </a:r>
          </a:p>
        </p:txBody>
      </p:sp>
      <p:pic>
        <p:nvPicPr>
          <p:cNvPr id="26" name="图片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382" y="1489472"/>
            <a:ext cx="630396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文本框 6"/>
          <p:cNvSpPr txBox="1">
            <a:spLocks noChangeArrowheads="1"/>
          </p:cNvSpPr>
          <p:nvPr/>
        </p:nvSpPr>
        <p:spPr bwMode="auto">
          <a:xfrm>
            <a:off x="4421907" y="1489472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13</a:t>
            </a:r>
          </a:p>
        </p:txBody>
      </p:sp>
      <p:sp>
        <p:nvSpPr>
          <p:cNvPr id="31" name="文本框 7"/>
          <p:cNvSpPr txBox="1">
            <a:spLocks noChangeArrowheads="1"/>
          </p:cNvSpPr>
          <p:nvPr/>
        </p:nvSpPr>
        <p:spPr bwMode="auto">
          <a:xfrm>
            <a:off x="4345707" y="1791097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100</a:t>
            </a:r>
          </a:p>
        </p:txBody>
      </p:sp>
      <p:sp>
        <p:nvSpPr>
          <p:cNvPr id="40" name="文本框 8"/>
          <p:cNvSpPr txBox="1">
            <a:spLocks noChangeArrowheads="1"/>
          </p:cNvSpPr>
          <p:nvPr/>
        </p:nvSpPr>
        <p:spPr bwMode="auto">
          <a:xfrm>
            <a:off x="6726957" y="1419622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213</a:t>
            </a:r>
          </a:p>
        </p:txBody>
      </p:sp>
      <p:sp>
        <p:nvSpPr>
          <p:cNvPr id="41" name="文本框 9"/>
          <p:cNvSpPr txBox="1">
            <a:spLocks noChangeArrowheads="1"/>
          </p:cNvSpPr>
          <p:nvPr/>
        </p:nvSpPr>
        <p:spPr bwMode="auto">
          <a:xfrm>
            <a:off x="6650757" y="1791097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</a:rPr>
              <a:t>1000</a:t>
            </a:r>
          </a:p>
        </p:txBody>
      </p:sp>
      <p:pic>
        <p:nvPicPr>
          <p:cNvPr id="4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452980" y="3219822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圆角矩形标注 43"/>
          <p:cNvSpPr/>
          <p:nvPr/>
        </p:nvSpPr>
        <p:spPr bwMode="auto">
          <a:xfrm>
            <a:off x="2021190" y="3435846"/>
            <a:ext cx="4935457" cy="814909"/>
          </a:xfrm>
          <a:prstGeom prst="wedgeRoundRectCallout">
            <a:avLst>
              <a:gd name="adj1" fmla="val 56108"/>
              <a:gd name="adj2" fmla="val -3476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两位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小数可以写成百分之几、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三位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小数可以写成千分之几。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42394"/>
            <a:ext cx="1156586" cy="165747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539552" y="411510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862141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10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3418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30" grpId="0"/>
      <p:bldP spid="31" grpId="0"/>
      <p:bldP spid="40" grpId="0"/>
      <p:bldP spid="41" grpId="0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7"/>
          <p:cNvSpPr txBox="1">
            <a:spLocks noChangeArrowheads="1"/>
          </p:cNvSpPr>
          <p:nvPr/>
        </p:nvSpPr>
        <p:spPr bwMode="auto">
          <a:xfrm>
            <a:off x="1731268" y="1635646"/>
            <a:ext cx="6334125" cy="2175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7÷10=0.7      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÷9≈0.444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2÷3≈0.667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899592" y="699542"/>
            <a:ext cx="6199187" cy="603250"/>
            <a:chOff x="1613173" y="1087438"/>
            <a:chExt cx="6199187" cy="603250"/>
          </a:xfrm>
        </p:grpSpPr>
        <p:sp>
          <p:nvSpPr>
            <p:cNvPr id="99" name="文本框 39942"/>
            <p:cNvSpPr txBox="1">
              <a:spLocks noChangeArrowheads="1"/>
            </p:cNvSpPr>
            <p:nvPr/>
          </p:nvSpPr>
          <p:spPr bwMode="auto">
            <a:xfrm>
              <a:off x="1613173" y="1223963"/>
              <a:ext cx="61991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把  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、  、  化成小数。</a:t>
              </a:r>
              <a:endParaRPr lang="zh-CN" altLang="en-US" sz="24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00" name="对象 9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6333373"/>
                </p:ext>
              </p:extLst>
            </p:nvPr>
          </p:nvGraphicFramePr>
          <p:xfrm>
            <a:off x="2060923" y="1087438"/>
            <a:ext cx="350837" cy="603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8" r:id="rId3" imgW="228600" imgH="393480" progId="Equation.KSEE3">
                    <p:embed/>
                  </p:oleObj>
                </mc:Choice>
                <mc:Fallback>
                  <p:oleObj r:id="rId3" imgW="22860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0923" y="1087438"/>
                          <a:ext cx="350837" cy="603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1" name="对象 10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28432108"/>
                </p:ext>
              </p:extLst>
            </p:nvPr>
          </p:nvGraphicFramePr>
          <p:xfrm>
            <a:off x="2754462" y="1087438"/>
            <a:ext cx="233362" cy="603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39" r:id="rId5" imgW="152280" imgH="393480" progId="Equation.KSEE3">
                    <p:embed/>
                  </p:oleObj>
                </mc:Choice>
                <mc:Fallback>
                  <p:oleObj r:id="rId5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54462" y="1087438"/>
                          <a:ext cx="233362" cy="603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3" name="对象 10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85693219"/>
                </p:ext>
              </p:extLst>
            </p:nvPr>
          </p:nvGraphicFramePr>
          <p:xfrm>
            <a:off x="3330526" y="1087438"/>
            <a:ext cx="233362" cy="603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40" r:id="rId7" imgW="152280" imgH="393480" progId="Equation.KSEE3">
                    <p:embed/>
                  </p:oleObj>
                </mc:Choice>
                <mc:Fallback>
                  <p:oleObj r:id="rId7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0526" y="1087438"/>
                          <a:ext cx="233362" cy="603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4" name="对象 10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943558"/>
              </p:ext>
            </p:extLst>
          </p:nvPr>
        </p:nvGraphicFramePr>
        <p:xfrm>
          <a:off x="1475656" y="1762844"/>
          <a:ext cx="364504" cy="626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1" r:id="rId9" imgW="228600" imgH="393480" progId="Equation.KSEE3">
                  <p:embed/>
                </p:oleObj>
              </mc:Choice>
              <mc:Fallback>
                <p:oleObj r:id="rId9" imgW="2286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1762844"/>
                        <a:ext cx="364504" cy="6264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对象 10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353849"/>
              </p:ext>
            </p:extLst>
          </p:nvPr>
        </p:nvGraphicFramePr>
        <p:xfrm>
          <a:off x="1547664" y="2482924"/>
          <a:ext cx="260903" cy="669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2" r:id="rId11" imgW="152280" imgH="393480" progId="Equation.KSEE3">
                  <p:embed/>
                </p:oleObj>
              </mc:Choice>
              <mc:Fallback>
                <p:oleObj r:id="rId11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482924"/>
                        <a:ext cx="260903" cy="6698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对象 10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630546"/>
              </p:ext>
            </p:extLst>
          </p:nvPr>
        </p:nvGraphicFramePr>
        <p:xfrm>
          <a:off x="1547664" y="3275012"/>
          <a:ext cx="246496" cy="6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3" r:id="rId13" imgW="152280" imgH="393480" progId="Equation.KSEE3">
                  <p:embed/>
                </p:oleObj>
              </mc:Choice>
              <mc:Fallback>
                <p:oleObj r:id="rId13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3275012"/>
                        <a:ext cx="246496" cy="636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6244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uiExpand="1" build="allAtOnce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6977571" y="1682775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框 39942"/>
          <p:cNvSpPr txBox="1">
            <a:spLocks noChangeArrowheads="1"/>
          </p:cNvSpPr>
          <p:nvPr/>
        </p:nvSpPr>
        <p:spPr bwMode="auto">
          <a:xfrm>
            <a:off x="899592" y="699542"/>
            <a:ext cx="6199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0.9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0.47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0.63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化成分数。</a:t>
            </a:r>
            <a:endParaRPr lang="zh-CN" altLang="en-US" sz="2400" b="1" dirty="0">
              <a:solidFill>
                <a:srgbClr val="FF55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文本框 7"/>
          <p:cNvSpPr txBox="1">
            <a:spLocks noChangeArrowheads="1"/>
          </p:cNvSpPr>
          <p:nvPr/>
        </p:nvSpPr>
        <p:spPr bwMode="auto">
          <a:xfrm>
            <a:off x="1547664" y="1491630"/>
            <a:ext cx="6334125" cy="2175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0.9=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0.47=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0.63=</a:t>
            </a:r>
          </a:p>
        </p:txBody>
      </p:sp>
      <p:graphicFrame>
        <p:nvGraphicFramePr>
          <p:cNvPr id="30" name="对象 2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964927"/>
              </p:ext>
            </p:extLst>
          </p:nvPr>
        </p:nvGraphicFramePr>
        <p:xfrm>
          <a:off x="2343337" y="1610767"/>
          <a:ext cx="385762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9" r:id="rId4" imgW="228600" imgH="393480" progId="Equation.KSEE3">
                  <p:embed/>
                </p:oleObj>
              </mc:Choice>
              <mc:Fallback>
                <p:oleObj r:id="rId4" imgW="2286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3337" y="1610767"/>
                        <a:ext cx="385762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257488"/>
              </p:ext>
            </p:extLst>
          </p:nvPr>
        </p:nvGraphicFramePr>
        <p:xfrm>
          <a:off x="2483731" y="2330847"/>
          <a:ext cx="533400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0" r:id="rId6" imgW="317160" imgH="393480" progId="Equation.KSEE3">
                  <p:embed/>
                </p:oleObj>
              </mc:Choice>
              <mc:Fallback>
                <p:oleObj r:id="rId6" imgW="31716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31" y="2330847"/>
                        <a:ext cx="533400" cy="661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755474"/>
              </p:ext>
            </p:extLst>
          </p:nvPr>
        </p:nvGraphicFramePr>
        <p:xfrm>
          <a:off x="2483731" y="3110607"/>
          <a:ext cx="5334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1" r:id="rId8" imgW="317160" imgH="393480" progId="Equation.KSEE3">
                  <p:embed/>
                </p:oleObj>
              </mc:Choice>
              <mc:Fallback>
                <p:oleObj r:id="rId8" imgW="31716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31" y="3110607"/>
                        <a:ext cx="5334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5133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allAtOnce" bldLvl="0"/>
      <p:bldP spid="25" grpId="0" uiExpand="1" build="allAtOnce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67544" y="1134999"/>
            <a:ext cx="8191500" cy="788679"/>
            <a:chOff x="1133028" y="843558"/>
            <a:chExt cx="8191500" cy="788679"/>
          </a:xfrm>
        </p:grpSpPr>
        <p:sp>
          <p:nvSpPr>
            <p:cNvPr id="54" name="Text Box 5"/>
            <p:cNvSpPr txBox="1">
              <a:spLocks noChangeArrowheads="1"/>
            </p:cNvSpPr>
            <p:nvPr/>
          </p:nvSpPr>
          <p:spPr bwMode="auto">
            <a:xfrm>
              <a:off x="1133028" y="987574"/>
              <a:ext cx="81915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en-US" altLang="en-US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.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0.9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里有（    ）个十分之一，是    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77" name="图片 3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922" t="14004" r="9467" b="58077"/>
            <a:stretch/>
          </p:blipFill>
          <p:spPr bwMode="auto">
            <a:xfrm>
              <a:off x="6821525" y="843558"/>
              <a:ext cx="774811" cy="788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8" name="组合 77"/>
          <p:cNvGrpSpPr/>
          <p:nvPr/>
        </p:nvGrpSpPr>
        <p:grpSpPr>
          <a:xfrm>
            <a:off x="755576" y="2143111"/>
            <a:ext cx="8191500" cy="788679"/>
            <a:chOff x="1133028" y="843558"/>
            <a:chExt cx="8191500" cy="788679"/>
          </a:xfrm>
        </p:grpSpPr>
        <p:sp>
          <p:nvSpPr>
            <p:cNvPr id="79" name="Text Box 5"/>
            <p:cNvSpPr txBox="1">
              <a:spLocks noChangeArrowheads="1"/>
            </p:cNvSpPr>
            <p:nvPr/>
          </p:nvSpPr>
          <p:spPr bwMode="auto">
            <a:xfrm>
              <a:off x="1133028" y="987574"/>
              <a:ext cx="81915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0.21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里有（    ）个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百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分之一，是    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80" name="图片 3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922" t="14004" r="9467" b="58077"/>
            <a:stretch/>
          </p:blipFill>
          <p:spPr bwMode="auto">
            <a:xfrm>
              <a:off x="6660232" y="843558"/>
              <a:ext cx="774811" cy="788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1" name="组合 80"/>
          <p:cNvGrpSpPr/>
          <p:nvPr/>
        </p:nvGrpSpPr>
        <p:grpSpPr>
          <a:xfrm>
            <a:off x="755576" y="3151223"/>
            <a:ext cx="8191500" cy="788679"/>
            <a:chOff x="1133028" y="843558"/>
            <a:chExt cx="8191500" cy="788679"/>
          </a:xfrm>
        </p:grpSpPr>
        <p:sp>
          <p:nvSpPr>
            <p:cNvPr id="82" name="Text Box 5"/>
            <p:cNvSpPr txBox="1">
              <a:spLocks noChangeArrowheads="1"/>
            </p:cNvSpPr>
            <p:nvPr/>
          </p:nvSpPr>
          <p:spPr bwMode="auto">
            <a:xfrm>
              <a:off x="1133028" y="987574"/>
              <a:ext cx="81915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0.037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里有（    ）个千分之一，是     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83" name="图片 3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922" t="14004" r="9467" b="58077"/>
            <a:stretch/>
          </p:blipFill>
          <p:spPr bwMode="auto">
            <a:xfrm>
              <a:off x="6804248" y="843558"/>
              <a:ext cx="936104" cy="788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3114428" y="1245989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210772" y="1092681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186436" y="228371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21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363172" y="2067694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21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338836" y="3291830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37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498804" y="3108905"/>
            <a:ext cx="828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37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1000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7" grpId="0"/>
      <p:bldP spid="88" grpId="0"/>
      <p:bldP spid="89" grpId="0"/>
      <p:bldP spid="90" grpId="0"/>
      <p:bldP spid="91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550</Words>
  <Application>Microsoft Office PowerPoint</Application>
  <PresentationFormat>全屏显示(16:9)</PresentationFormat>
  <Paragraphs>85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公式</vt:lpstr>
      <vt:lpstr>Equation.KSEE3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2019-10-14T06:50:16Z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